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9310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9436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3" name="Image 0" descr="/agent/turn1/workspace/images/brazilian-biodiversity-collage-jaguar-toucan-macaw_2026-06-10T11-27-49_image_DAS_0.jpg"/>
          <p:cNvPicPr>
            <a:picLocks noChangeAspect="1"/>
          </p:cNvPicPr>
          <p:nvPr/>
        </p:nvPicPr>
        <p:blipFill>
          <a:blip r:embed="rId3"/>
          <a:srcRect l="19631" r="19631"/>
          <a:stretch/>
        </p:blipFill>
        <p:spPr>
          <a:xfrm>
            <a:off x="5943600" y="0"/>
            <a:ext cx="62480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548640"/>
            <a:ext cx="457200" cy="4572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2"/>
          <p:cNvSpPr/>
          <p:nvPr/>
        </p:nvSpPr>
        <p:spPr>
          <a:xfrm>
            <a:off x="1051560" y="548640"/>
            <a:ext cx="457200" cy="45720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1554480" y="548640"/>
            <a:ext cx="457200" cy="45720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6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AULA DE BIOLOGIA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182880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</a:t>
            </a:r>
            <a:endParaRPr lang="en-US" sz="6000" dirty="0"/>
          </a:p>
        </p:txBody>
      </p:sp>
      <p:sp>
        <p:nvSpPr>
          <p:cNvPr id="9" name="Text 6"/>
          <p:cNvSpPr/>
          <p:nvPr/>
        </p:nvSpPr>
        <p:spPr>
          <a:xfrm>
            <a:off x="548640" y="338328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 e importância ecológica dos seis grandes biomas do Brasil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48640" y="4846320"/>
            <a:ext cx="1645920" cy="502920"/>
          </a:xfrm>
          <a:prstGeom prst="rect">
            <a:avLst/>
          </a:prstGeom>
          <a:solidFill>
            <a:srgbClr val="ECFDF5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548640" y="484632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BIOMAS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2286000" y="4846320"/>
            <a:ext cx="1645920" cy="502920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2286000" y="484632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BIODIVERSIDADE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4023360" y="4846320"/>
            <a:ext cx="1645920" cy="502920"/>
          </a:xfrm>
          <a:prstGeom prst="rect">
            <a:avLst/>
          </a:prstGeom>
          <a:solidFill>
            <a:srgbClr val="DBEAFE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4023360" y="484632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48640" y="6035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Professor(a) — Ensino Médio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bioma?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457200" y="1828800"/>
            <a:ext cx="6858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 é um conjunto de ecossistemas que compartilham clima, vegetação, solo e fauna semelhantes, formando uma grande paisagem natural característica de uma região.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657600"/>
            <a:ext cx="2148840" cy="2377440"/>
          </a:xfrm>
          <a:prstGeom prst="rect">
            <a:avLst/>
          </a:prstGeom>
          <a:solidFill>
            <a:srgbClr val="DBEAFE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457200" y="3657600"/>
            <a:ext cx="2148840" cy="73152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640080" y="3886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0080" y="443484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Temperatura, umidade e regime de chuvas que moldam a paisagem.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88920" y="3657600"/>
            <a:ext cx="2148840" cy="2377440"/>
          </a:xfrm>
          <a:prstGeom prst="rect">
            <a:avLst/>
          </a:prstGeom>
          <a:solidFill>
            <a:srgbClr val="DCFCE7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788920" y="3657600"/>
            <a:ext cx="2148840" cy="73152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2971800" y="3886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Vegetação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971800" y="443484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Plantas dominantes adaptadas às condições locais.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120640" y="3657600"/>
            <a:ext cx="2148840" cy="2377440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5120640" y="3657600"/>
            <a:ext cx="2148840" cy="73152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5303520" y="3886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Fauna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303520" y="443484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Animais especializados em viver no ambiente do bioma.</a:t>
            </a:r>
            <a:endParaRPr lang="en-US" sz="1300" dirty="0"/>
          </a:p>
        </p:txBody>
      </p:sp>
      <p:pic>
        <p:nvPicPr>
          <p:cNvPr id="19" name="Image 0" descr="/agent/turn1/workspace/images/map-of-brazil-showing-six-biomes-in-different-colo_2026-06-10T11-27-43_image_DAS_0.jpg"/>
          <p:cNvPicPr>
            <a:picLocks noChangeAspect="1"/>
          </p:cNvPicPr>
          <p:nvPr/>
        </p:nvPicPr>
        <p:blipFill>
          <a:blip r:embed="rId3"/>
          <a:srcRect l="17391" r="17391"/>
          <a:stretch/>
        </p:blipFill>
        <p:spPr>
          <a:xfrm>
            <a:off x="7680960" y="1828800"/>
            <a:ext cx="4114800" cy="420624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7680960" y="608076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esquemático dos biomas brasileiros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 GERAL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seis biomas do Brasil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457200" y="1920240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457200" y="1920240"/>
            <a:ext cx="109728" cy="196596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Amazônia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31520" y="2697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do território nacional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9718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~49,5%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4315968" y="1920240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4315968" y="1920240"/>
            <a:ext cx="109728" cy="196596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4590288" y="21031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Cerrado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590288" y="2697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do território nacional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90288" y="29718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~23,3%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8174736" y="1920240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8174736" y="1920240"/>
            <a:ext cx="109728" cy="196596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8449056" y="21031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Mata Atlântica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449056" y="2697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do território nacional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449056" y="29718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~13,0%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457200" y="4114800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457200" y="4114800"/>
            <a:ext cx="109728" cy="1965960"/>
          </a:xfrm>
          <a:prstGeom prst="rect">
            <a:avLst/>
          </a:prstGeom>
          <a:solidFill>
            <a:srgbClr val="A16207"/>
          </a:solidFill>
          <a:ln w="12700">
            <a:solidFill>
              <a:srgbClr val="A1620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731520" y="42976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Caatinga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31520" y="4892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do território nacional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5166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A162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~9,9%</a:t>
            </a:r>
            <a:endParaRPr lang="en-US" sz="2800" dirty="0"/>
          </a:p>
        </p:txBody>
      </p:sp>
      <p:sp>
        <p:nvSpPr>
          <p:cNvPr id="26" name="Shape 24"/>
          <p:cNvSpPr/>
          <p:nvPr/>
        </p:nvSpPr>
        <p:spPr>
          <a:xfrm>
            <a:off x="4315968" y="4114800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4315968" y="4114800"/>
            <a:ext cx="109728" cy="1965960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Text 26"/>
          <p:cNvSpPr/>
          <p:nvPr/>
        </p:nvSpPr>
        <p:spPr>
          <a:xfrm>
            <a:off x="4590288" y="42976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Pampa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4590288" y="4892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do território nacional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590288" y="5166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~2,1%</a:t>
            </a:r>
            <a:endParaRPr lang="en-US" sz="2800" dirty="0"/>
          </a:p>
        </p:txBody>
      </p:sp>
      <p:sp>
        <p:nvSpPr>
          <p:cNvPr id="31" name="Shape 29"/>
          <p:cNvSpPr/>
          <p:nvPr/>
        </p:nvSpPr>
        <p:spPr>
          <a:xfrm>
            <a:off x="8174736" y="4114800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174736" y="4114800"/>
            <a:ext cx="109728" cy="196596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8449056" y="42976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Pantanal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8449056" y="4892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do território nacional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449056" y="5166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~1,8%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457200" y="603504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IBGE — proporção aproximada do território brasileiro coberto por cada bioma.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8" name="Text 3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 1 DE 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Amazônia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0" descr="/agent/turn1/workspace/images/amazon-rainforest-aerial-view-dense-green-canopy-w_2026-06-10T11-27-37_image_DAS_0.jpg"/>
          <p:cNvPicPr>
            <a:picLocks noChangeAspect="1"/>
          </p:cNvPicPr>
          <p:nvPr/>
        </p:nvPicPr>
        <p:blipFill>
          <a:blip r:embed="rId3"/>
          <a:srcRect l="926" r="926"/>
          <a:stretch/>
        </p:blipFill>
        <p:spPr>
          <a:xfrm>
            <a:off x="6949440" y="1828800"/>
            <a:ext cx="4846320" cy="3291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49440" y="51663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Floresta amazônica — maior floresta tropical do mundo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6263640" cy="1783080"/>
          </a:xfrm>
          <a:prstGeom prst="rect">
            <a:avLst/>
          </a:prstGeom>
          <a:solidFill>
            <a:srgbClr val="DCFCE7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640080" y="192024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0080" y="228600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floresta tropical do planeta; ocupa cerca de 49,5% do território brasileiro.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 equatorial úmido, com chuvas abundantes o ano inteiro.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Floresta densa e perene, com dossel alto e grande estratificação vertical.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hidrográfica gigantesca: rio Amazonas e milhares de afluentes.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3703320"/>
            <a:ext cx="62636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457200" y="3703320"/>
            <a:ext cx="109728" cy="178308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731520" y="3794760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ECOLÓGICA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31520" y="4160520"/>
            <a:ext cx="5852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Abriga cerca de 10% da biodiversidade conhecida do planeta.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 o clima global e o ciclo do carbono, atuando como sumidouro de CO₂.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'rios voadores' transportam umidade para grande parte da América do Sul.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 genético essencial para alimentação, fármacos e cosméticos.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5440680"/>
            <a:ext cx="11338560" cy="777240"/>
          </a:xfrm>
          <a:prstGeom prst="rect">
            <a:avLst/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0080" y="55046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FAUNA &amp; FLORA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40080" y="57790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Onça-pintada, boto-cor-de-rosa, arara-azul, peixe-boi; castanheira, vitória-régia, seringueira.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 2 DE 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Cerrado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0" descr="/agent/turn1/workspace/images/brazilian-cerrado-savanna-landscape-twisted-trees-_2026-06-10T11-27-37_image_DAS_0.jpg"/>
          <p:cNvPicPr>
            <a:picLocks noChangeAspect="1"/>
          </p:cNvPicPr>
          <p:nvPr/>
        </p:nvPicPr>
        <p:blipFill>
          <a:blip r:embed="rId3"/>
          <a:srcRect l="926" r="926"/>
          <a:stretch/>
        </p:blipFill>
        <p:spPr>
          <a:xfrm>
            <a:off x="6949440" y="1828800"/>
            <a:ext cx="4846320" cy="3291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49440" y="51663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Cerrado — savana tropical do Brasil central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6263640" cy="1783080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640080" y="192024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0080" y="228600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maior bioma do país (~23%); savana tropical do Brasil Central.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 tropical sazonal: verão chuvoso e inverno seco bem definidos.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Vegetação com árvores baixas, troncos retorcidos e cascas grossas.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Solos ácidos, profundos e pobres em nutrientes; raízes muito profundas.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3703320"/>
            <a:ext cx="62636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457200" y="3703320"/>
            <a:ext cx="109728" cy="178308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731520" y="3794760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ECOLÓGICA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31520" y="4160520"/>
            <a:ext cx="5852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Considerado o berço das águas: nasce ali grande parte das bacias do Brasil.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Hotspot de biodiversidade — alto número de espécies endêmicas.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Adaptação ao fogo natural, parte essencial da renovação da vegetação.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 forte pressão do agronegócio e desmatamento.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5440680"/>
            <a:ext cx="11338560" cy="777240"/>
          </a:xfrm>
          <a:prstGeom prst="rect">
            <a:avLst/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0080" y="55046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FAUNA &amp; FLORA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40080" y="57790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Lobo-guará, tamanduá-bandeira, tatu-canastra, ema; ipê, pequi, buriti, barbatimão.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13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 3 DE 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Mata Atlântica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0" descr="/agent/turn1/workspace/images/mata-atlantica-atlantic-forest-brazil-lush-tropica_2026-06-10T11-27-57_image_DAS_0.jpg"/>
          <p:cNvPicPr>
            <a:picLocks noChangeAspect="1"/>
          </p:cNvPicPr>
          <p:nvPr/>
        </p:nvPicPr>
        <p:blipFill>
          <a:blip r:embed="rId3"/>
          <a:srcRect l="926" r="926"/>
          <a:stretch/>
        </p:blipFill>
        <p:spPr>
          <a:xfrm>
            <a:off x="6949440" y="1828800"/>
            <a:ext cx="4846320" cy="3291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49440" y="51663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Mata Atlântica — floresta tropical costeira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6263640" cy="178308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640080" y="192024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0080" y="228600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Originalmente cobria toda a costa brasileira; hoje resta cerca de 12% do original.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 tropical úmido, com forte influência do oceano e do relevo.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Inclui florestas ombrófilas, estacionais, restingas, mangues e campos de altitude.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Localiza-se nas regiões mais populosas e industrializadas do país.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3703320"/>
            <a:ext cx="62636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457200" y="3703320"/>
            <a:ext cx="109728" cy="178308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731520" y="3794760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ECOLÓGICA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31520" y="4160520"/>
            <a:ext cx="5852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dos hotspots mais ameaçados de biodiversidade do mundo.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Protege nascentes que abastecem mais de 70% da população brasileira.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Mantém o equilíbrio climático costeiro e contém a erosão de encostas.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 número de espécies endêmicas e ameaçadas de extinção.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5440680"/>
            <a:ext cx="11338560" cy="777240"/>
          </a:xfrm>
          <a:prstGeom prst="rect">
            <a:avLst/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0080" y="55046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FAUNA &amp; FLORA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40080" y="57790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Mico-leão-dourado, onça-pintada, bugio, tucano; jequitibá-rosa, pau-brasil, palmito-juçara.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13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A16207"/>
          </a:solidFill>
          <a:ln w="12700">
            <a:solidFill>
              <a:srgbClr val="A1620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A162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 4 DE 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Caatinga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A16207"/>
          </a:solidFill>
          <a:ln w="12700">
            <a:solidFill>
              <a:srgbClr val="A1620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0" descr="/agent/turn1/workspace/images/caatinga-semiarid-landscape-northeastern-brazil-ca_2026-06-10T11-27-37_image_DAS_0.jpg"/>
          <p:cNvPicPr>
            <a:picLocks noChangeAspect="1"/>
          </p:cNvPicPr>
          <p:nvPr/>
        </p:nvPicPr>
        <p:blipFill>
          <a:blip r:embed="rId3"/>
          <a:srcRect l="926" r="926"/>
          <a:stretch/>
        </p:blipFill>
        <p:spPr>
          <a:xfrm>
            <a:off x="6949440" y="1828800"/>
            <a:ext cx="4846320" cy="3291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49440" y="51663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Caatinga — único bioma exclusivamente brasileiro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6263640" cy="1783080"/>
          </a:xfrm>
          <a:prstGeom prst="rect">
            <a:avLst/>
          </a:prstGeom>
          <a:solidFill>
            <a:srgbClr val="FEF3C7"/>
          </a:solidFill>
          <a:ln w="12700">
            <a:solidFill>
              <a:srgbClr val="A1620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640080" y="192024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A162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0080" y="228600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Único bioma exclusivamente brasileiro; ocupa o sertão do Nordeste.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 semiárido: altas temperaturas e chuvas escassas e irregulares.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Vegetação xerófita: plantas adaptadas à seca, com espinhos e folhas pequenas.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Rios temporários e solos rasos e pedregosos.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3703320"/>
            <a:ext cx="62636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457200" y="3703320"/>
            <a:ext cx="109728" cy="1783080"/>
          </a:xfrm>
          <a:prstGeom prst="rect">
            <a:avLst/>
          </a:prstGeom>
          <a:solidFill>
            <a:srgbClr val="A16207"/>
          </a:solidFill>
          <a:ln w="12700">
            <a:solidFill>
              <a:srgbClr val="A1620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731520" y="3794760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A162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ECOLÓGICA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31520" y="4160520"/>
            <a:ext cx="5852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Alta biodiversidade adaptada à seca, com muitas espécies endêmicas.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Estoque importante de carbono e regulação hídrica no semiárido.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Provê recursos essenciais para comunidades sertanejas tradicionais.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Sofre com desertificação e uso insustentável da lenha.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5440680"/>
            <a:ext cx="11338560" cy="777240"/>
          </a:xfrm>
          <a:prstGeom prst="rect">
            <a:avLst/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0080" y="55046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FAUNA &amp; FLORA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40080" y="57790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Asa-branca, cutia, sagui-do-nordeste, jararaca; mandacaru, xique-xique, juazeiro, umbuzeiro.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13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 5 DE 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Pampa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0" descr="/agent/turn1/workspace/images/pampa-grasslands-southern-brazil-rolling-green-hil_2026-06-10T11-27-44_image_DAS_0.jpg"/>
          <p:cNvPicPr>
            <a:picLocks noChangeAspect="1"/>
          </p:cNvPicPr>
          <p:nvPr/>
        </p:nvPicPr>
        <p:blipFill>
          <a:blip r:embed="rId3"/>
          <a:srcRect l="926" r="926"/>
          <a:stretch/>
        </p:blipFill>
        <p:spPr>
          <a:xfrm>
            <a:off x="6949440" y="1828800"/>
            <a:ext cx="4846320" cy="3291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49440" y="51663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Pampa — campos sulinos do Rio Grande do Sul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6263640" cy="1783080"/>
          </a:xfrm>
          <a:prstGeom prst="rect">
            <a:avLst/>
          </a:prstGeom>
          <a:solidFill>
            <a:srgbClr val="CFFAFE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640080" y="192024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0080" y="228600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Restrito ao Rio Grande do Sul; conhecido também como Campos Sulinos.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 subtropical, com estações bem definidas e geadas no inverno.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Vegetação predominante de gramíneas, com arbustos e matas ciliares.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Relevo suavemente ondulado, com coxilhas e amplas planícies.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3703320"/>
            <a:ext cx="62636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457200" y="3703320"/>
            <a:ext cx="109728" cy="1783080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731520" y="3794760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ECOLÓGICA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31520" y="4160520"/>
            <a:ext cx="5852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 diversidade de gramíneas — mais de 450 espécies catalogadas.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Solos férteis que armazenam carbono e sustentam a pecuária extensiva.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Protege bacias hidrográficas importantes do Sul do Brasil.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Ameaçado pela conversão em lavouras e plantios de monocultura.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5440680"/>
            <a:ext cx="11338560" cy="777240"/>
          </a:xfrm>
          <a:prstGeom prst="rect">
            <a:avLst/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0080" y="55046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FAUNA &amp; FLORA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40080" y="57790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Veado-campeiro, cervo-do-pantanal, perdiz, joão-de-barro; capim-mimoso, barba-de-bode, espinilho.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13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 6 DE 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Pantanal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0" descr="/agent/turn1/workspace/images/pantanal-wetlands-brazil-flooded-plains-with-wildl_2026-06-10T11-27-43_image_DAS_0.jpg"/>
          <p:cNvPicPr>
            <a:picLocks noChangeAspect="1"/>
          </p:cNvPicPr>
          <p:nvPr/>
        </p:nvPicPr>
        <p:blipFill>
          <a:blip r:embed="rId3"/>
          <a:srcRect l="926" r="926"/>
          <a:stretch/>
        </p:blipFill>
        <p:spPr>
          <a:xfrm>
            <a:off x="6949440" y="1828800"/>
            <a:ext cx="4846320" cy="3291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49440" y="51663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Pantanal — maior planície inundável do mundo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6263640" cy="1783080"/>
          </a:xfrm>
          <a:prstGeom prst="rect">
            <a:avLst/>
          </a:prstGeom>
          <a:solidFill>
            <a:srgbClr val="DBEAFE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640080" y="192024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0080" y="228600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planície inundável do planeta; abrange MT e MS.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 tropical com dois períodos marcados: cheia e seca.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Vegetação mista — influências de Amazônia, Cerrado, Caatinga e Chaco.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Reconhecido pela UNESCO como Patrimônio Natural da Humanidade.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3703320"/>
            <a:ext cx="62636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457200" y="3703320"/>
            <a:ext cx="109728" cy="178308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731520" y="3794760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ECOLÓGICA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31520" y="4160520"/>
            <a:ext cx="5852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concentração de fauna neotropical do continente.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Pulso de inundação reabastece nutrientes e mantém a produtividade.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Regulação hídrica de bacias do Paraguai e do Paraná.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Ameaçado por queimadas, assoreamento e expansão agropecuária.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57200" y="5440680"/>
            <a:ext cx="11338560" cy="777240"/>
          </a:xfrm>
          <a:prstGeom prst="rect">
            <a:avLst/>
          </a:prstGeom>
          <a:solidFill>
            <a:srgbClr val="F9FA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0080" y="55046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FAUNA &amp; FLORA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40080" y="57790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Onça-pintada, jacaré-do-pantanal, capivara, tuiuiú; ipê-amarelo, paratudo, aguapé, carandá.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13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COMPARAÇÃO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comparativo dos biomas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920240"/>
          <a:ext cx="11247120" cy="416052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VEGETAÇÃO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DESTAQUE ECOLÓGICO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65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Amazônia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Equatorial úmido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Floresta densa perene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 da biodiversidade mundial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Cerrado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Tropical sazonal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Savana / árvores tortuosas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Berço das águas do Brasil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Mata Atlântica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Tropical úmido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Floresta costeira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Hotspot de endemismo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Caatinga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Semiárido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Xerófita / espinhosa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Único bioma 100% brasileiro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Pampa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Subtropical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Campos / gramíneas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Solos ricos em carbono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Pantanal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Tropical com cheias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Planície inundável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Maior fauna neotropical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13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IMPORTAM?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ecológica dos biomas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0" descr="/agent/turn1/workspace/images/brazilian-biodiversity-collage-jaguar-toucan-macaw_2026-06-10T11-27-49_image_DAS_0.jpg"/>
          <p:cNvPicPr>
            <a:picLocks noChangeAspect="1"/>
          </p:cNvPicPr>
          <p:nvPr/>
        </p:nvPicPr>
        <p:blipFill>
          <a:blip r:embed="rId3"/>
          <a:srcRect l="15278" r="15278"/>
          <a:stretch/>
        </p:blipFill>
        <p:spPr>
          <a:xfrm>
            <a:off x="457200" y="1828800"/>
            <a:ext cx="4572000" cy="43891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349240" y="1828800"/>
            <a:ext cx="3154680" cy="2103120"/>
          </a:xfrm>
          <a:prstGeom prst="rect">
            <a:avLst/>
          </a:prstGeom>
          <a:solidFill>
            <a:srgbClr val="DCFCE7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5"/>
          <p:cNvSpPr/>
          <p:nvPr/>
        </p:nvSpPr>
        <p:spPr>
          <a:xfrm>
            <a:off x="5349240" y="1828800"/>
            <a:ext cx="3154680" cy="73152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5532120" y="205740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Biodiversidade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532120" y="2560320"/>
            <a:ext cx="2788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biomas brasileiros abrigam parte significativa da biodiversidade mundial e milhares de espécies endêmicas.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641080" y="1828800"/>
            <a:ext cx="3154680" cy="2103120"/>
          </a:xfrm>
          <a:prstGeom prst="rect">
            <a:avLst/>
          </a:prstGeom>
          <a:solidFill>
            <a:srgbClr val="DBEAFE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8641080" y="1828800"/>
            <a:ext cx="3154680" cy="73152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8823960" y="205740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Ciclos da água e clima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823960" y="2560320"/>
            <a:ext cx="2788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Florestas e cerrados regulam chuvas, alimentam bacias hidrográficas e influenciam o clima continental.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349240" y="4069080"/>
            <a:ext cx="3154680" cy="2103120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3"/>
          <p:cNvSpPr/>
          <p:nvPr/>
        </p:nvSpPr>
        <p:spPr>
          <a:xfrm>
            <a:off x="5349240" y="4069080"/>
            <a:ext cx="3154680" cy="73152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4"/>
          <p:cNvSpPr/>
          <p:nvPr/>
        </p:nvSpPr>
        <p:spPr>
          <a:xfrm>
            <a:off x="5532120" y="429768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Sequestro de carbono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5532120" y="4800600"/>
            <a:ext cx="2788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Vegetação nativa retira CO₂ da atmosfera, ajudando a combater o aquecimento global.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8641080" y="4069080"/>
            <a:ext cx="3154680" cy="2103120"/>
          </a:xfrm>
          <a:prstGeom prst="rect">
            <a:avLst/>
          </a:prstGeom>
          <a:solidFill>
            <a:srgbClr val="FEE2E2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7"/>
          <p:cNvSpPr/>
          <p:nvPr/>
        </p:nvSpPr>
        <p:spPr>
          <a:xfrm>
            <a:off x="8641080" y="4069080"/>
            <a:ext cx="315468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8"/>
          <p:cNvSpPr/>
          <p:nvPr/>
        </p:nvSpPr>
        <p:spPr>
          <a:xfrm>
            <a:off x="8823960" y="429768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 e cultura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823960" y="4800600"/>
            <a:ext cx="2788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Fornecem alimentos, fármacos, água potável e sustentam povos tradicionais e indígenas.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13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28600" cy="2286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77240" y="4572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Ameaças e conservação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97280" cy="457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5486400" cy="4114800"/>
          </a:xfrm>
          <a:prstGeom prst="rect">
            <a:avLst/>
          </a:prstGeom>
          <a:solidFill>
            <a:srgbClr val="FEF2F2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5486400" cy="7315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PRINCIPAIS AMEAÇAS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423160"/>
            <a:ext cx="51206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Desmatamento para agropecuária, mineração e madeira ilegal.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Queimadas — naturais agravadas pela ação humana e mudanças climáticas.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Fragmentação de habitats por estradas e expansão urbana.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Poluição de rios, solo e ar por agrotóxicos e resíduos industriais.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Caça, tráfico de animais silvestres e introdução de espécies exóticas.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63640" y="1828800"/>
            <a:ext cx="5486400" cy="4114800"/>
          </a:xfrm>
          <a:prstGeom prst="rect">
            <a:avLst/>
          </a:prstGeom>
          <a:solidFill>
            <a:srgbClr val="ECFDF5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6263640" y="1828800"/>
            <a:ext cx="5486400" cy="73152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6446520" y="19659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CAMINHOS DE CONSERVAÇÃO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46520" y="2423160"/>
            <a:ext cx="51206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Criação e manutenção de unidades de conservação (parques e reservas).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Fiscalização ambiental e combate ao desmatamento ilegal.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Recuperação de áreas degradadas e reflorestamento com espécies nativas.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Manejo sustentável de florestas, agroecologia e agricultura de baixo carbono.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Educação ambiental e protagonismo de povos indígenas e tradicionais.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0" y="6355080"/>
            <a:ext cx="12191695" cy="36576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Biomas Brasileiros — Biologia | Ensino Médio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13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amazon-rainforest-aerial-view-dense-green-canopy-w_2026-06-10T11-27-37_image_DAS_0.jp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D2E">
              <a:alpha val="70000"/>
            </a:srgbClr>
          </a:solidFill>
          <a:ln w="12700">
            <a:solidFill>
              <a:srgbClr val="0B3D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548640" y="7315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600" dirty="0">
                <a:solidFill>
                  <a:srgbClr val="BBF7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CONCLUSÃO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123444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bioma é único — e todos são essenciais.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548640" y="292608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Conhecer 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características</a:t>
            </a: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importância ecológica</a:t>
            </a: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dos biomas brasileiros é o primeiro passo para protegê-los.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4846320"/>
            <a:ext cx="3657600" cy="1097280"/>
          </a:xfrm>
          <a:prstGeom prst="rect">
            <a:avLst/>
          </a:prstGeom>
          <a:solidFill>
            <a:srgbClr val="0B3D2E"/>
          </a:solidFill>
          <a:ln w="12700">
            <a:solidFill>
              <a:srgbClr val="BBF7D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731520" y="4937760"/>
            <a:ext cx="3337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Brasil = 6 biomas, biodiversidade megadiversa.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3400" y="4846320"/>
            <a:ext cx="3657600" cy="1097280"/>
          </a:xfrm>
          <a:prstGeom prst="rect">
            <a:avLst/>
          </a:prstGeom>
          <a:solidFill>
            <a:srgbClr val="0B3D2E"/>
          </a:solidFill>
          <a:ln w="12700">
            <a:solidFill>
              <a:srgbClr val="BBF7D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4526280" y="4937760"/>
            <a:ext cx="3337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globais: água, clima, carbono e cultura.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138160" y="4846320"/>
            <a:ext cx="3657600" cy="1097280"/>
          </a:xfrm>
          <a:prstGeom prst="rect">
            <a:avLst/>
          </a:prstGeom>
          <a:solidFill>
            <a:srgbClr val="0B3D2E"/>
          </a:solidFill>
          <a:ln w="12700">
            <a:solidFill>
              <a:srgbClr val="BBF7D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8321040" y="4937760"/>
            <a:ext cx="3337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é responsabilidade coletiva.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BBF7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Obrigado(a)!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1353</Words>
  <Application>Microsoft Office PowerPoint</Application>
  <PresentationFormat>Widescreen</PresentationFormat>
  <Paragraphs>224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2026-06-10T11:33:43Z</dcterms:created>
  <dcterms:modified xsi:type="dcterms:W3CDTF">2026-06-10T11:36:09Z</dcterms:modified>
</cp:coreProperties>
</file>